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58" r:id="rId2"/>
    <p:sldId id="260" r:id="rId3"/>
  </p:sldIdLst>
  <p:sldSz cx="7559675" cy="1069181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5032" autoAdjust="0"/>
  </p:normalViewPr>
  <p:slideViewPr>
    <p:cSldViewPr snapToGrid="0" snapToObjects="1">
      <p:cViewPr>
        <p:scale>
          <a:sx n="94" d="100"/>
          <a:sy n="94" d="100"/>
        </p:scale>
        <p:origin x="90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87C62C3D-BF05-1943-90FA-1EFCFF403EB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6" y="3"/>
            <a:ext cx="2945660" cy="498056"/>
          </a:xfrm>
          <a:prstGeom prst="rect">
            <a:avLst/>
          </a:prstGeom>
        </p:spPr>
        <p:txBody>
          <a:bodyPr vert="horz" lIns="91296" tIns="45653" rIns="91296" bIns="4565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4EE1F78-9246-8947-8DFE-E988148613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54" y="3"/>
            <a:ext cx="2945660" cy="498056"/>
          </a:xfrm>
          <a:prstGeom prst="rect">
            <a:avLst/>
          </a:prstGeom>
        </p:spPr>
        <p:txBody>
          <a:bodyPr vert="horz" lIns="91296" tIns="45653" rIns="91296" bIns="45653" rtlCol="0"/>
          <a:lstStyle>
            <a:lvl1pPr algn="r">
              <a:defRPr sz="1200"/>
            </a:lvl1pPr>
          </a:lstStyle>
          <a:p>
            <a:fld id="{81D564D1-7A97-C541-8043-C24909D7F3F5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FC09796-E408-6648-8116-F9AB40330F4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6" y="9428592"/>
            <a:ext cx="2945660" cy="498055"/>
          </a:xfrm>
          <a:prstGeom prst="rect">
            <a:avLst/>
          </a:prstGeom>
        </p:spPr>
        <p:txBody>
          <a:bodyPr vert="horz" lIns="91296" tIns="45653" rIns="91296" bIns="4565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D70D88E-0E66-8142-BCF1-811EC6D5F69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54" y="9428592"/>
            <a:ext cx="2945660" cy="498055"/>
          </a:xfrm>
          <a:prstGeom prst="rect">
            <a:avLst/>
          </a:prstGeom>
        </p:spPr>
        <p:txBody>
          <a:bodyPr vert="horz" lIns="91296" tIns="45653" rIns="91296" bIns="45653" rtlCol="0" anchor="b"/>
          <a:lstStyle>
            <a:lvl1pPr algn="r">
              <a:defRPr sz="1200"/>
            </a:lvl1pPr>
          </a:lstStyle>
          <a:p>
            <a:fld id="{B54E57A0-A09E-2A4B-8407-A3229D016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575482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6" y="3"/>
            <a:ext cx="2945660" cy="498056"/>
          </a:xfrm>
          <a:prstGeom prst="rect">
            <a:avLst/>
          </a:prstGeom>
        </p:spPr>
        <p:txBody>
          <a:bodyPr vert="horz" lIns="91296" tIns="45653" rIns="91296" bIns="4565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54" y="3"/>
            <a:ext cx="2945660" cy="498056"/>
          </a:xfrm>
          <a:prstGeom prst="rect">
            <a:avLst/>
          </a:prstGeom>
        </p:spPr>
        <p:txBody>
          <a:bodyPr vert="horz" lIns="91296" tIns="45653" rIns="91296" bIns="45653" rtlCol="0"/>
          <a:lstStyle>
            <a:lvl1pPr algn="r">
              <a:defRPr sz="1200"/>
            </a:lvl1pPr>
          </a:lstStyle>
          <a:p>
            <a:fld id="{9428C872-B60D-5E49-8A7B-90158AACDC4E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6" tIns="45653" rIns="91296" bIns="4565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3"/>
          </a:xfrm>
          <a:prstGeom prst="rect">
            <a:avLst/>
          </a:prstGeom>
        </p:spPr>
        <p:txBody>
          <a:bodyPr vert="horz" lIns="91296" tIns="45653" rIns="91296" bIns="4565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6" y="9428592"/>
            <a:ext cx="2945660" cy="498055"/>
          </a:xfrm>
          <a:prstGeom prst="rect">
            <a:avLst/>
          </a:prstGeom>
        </p:spPr>
        <p:txBody>
          <a:bodyPr vert="horz" lIns="91296" tIns="45653" rIns="91296" bIns="4565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54" y="9428592"/>
            <a:ext cx="2945660" cy="498055"/>
          </a:xfrm>
          <a:prstGeom prst="rect">
            <a:avLst/>
          </a:prstGeom>
        </p:spPr>
        <p:txBody>
          <a:bodyPr vert="horz" lIns="91296" tIns="45653" rIns="91296" bIns="45653" rtlCol="0" anchor="b"/>
          <a:lstStyle>
            <a:lvl1pPr algn="r">
              <a:defRPr sz="1200"/>
            </a:lvl1pPr>
          </a:lstStyle>
          <a:p>
            <a:fld id="{04164CE6-7FB8-DE44-9364-6C7C54222B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007910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97418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AB214D-3027-46B6-B5FB-2E6426370C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3722335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FC74884-A7BE-4C78-8E1F-BC4139BD24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722CE7A-9789-48B7-8053-BA119F312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8D84-4DE6-7D42-AA5E-7C4BB77E1DBB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D8A74C-7AB8-4D25-8B6B-104B3F893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C2B5D3E-CEE6-43ED-B4F5-64C620DD7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BF8F3-2D54-CA48-8717-FF7B23632D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7007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E613F1-2FCA-4D6E-A010-30DA28328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6B23A20-BA45-4058-B458-15DE2122C2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2466783-A668-4D18-9358-57930E041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8D84-4DE6-7D42-AA5E-7C4BB77E1DBB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151381-DD4F-4295-B3C8-349466F4C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0A38AB-C5B2-4409-94AB-BFA4835AA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BF8F3-2D54-CA48-8717-FF7B23632D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0801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C98B1ED-0677-400F-A337-6052E8DFF0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9892" y="569240"/>
            <a:ext cx="1630055" cy="906081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7D33366-50B9-47FA-B20A-0B73E45E79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4AD0232-741F-4A7A-9E03-38A2721E8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8D84-4DE6-7D42-AA5E-7C4BB77E1DBB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C18D9ED-C7E7-41B1-9272-2DAC18B68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8A7D0B-BBFA-4D98-8A34-1B69C3CC1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BF8F3-2D54-CA48-8717-FF7B23632D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0149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243650-0FCF-4A4B-BFA1-C5E90CF1A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1ACCACB-864E-4CE0-BED6-9B98B2887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9D0A28F-1958-491D-B997-13E9FE227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8D84-4DE6-7D42-AA5E-7C4BB77E1DBB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D4C7E1-4625-4B40-98AD-B17330D80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7359878-FD87-429D-AD53-879060305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BF8F3-2D54-CA48-8717-FF7B23632D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085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4B629E-06E3-4735-91DE-F3CD9FC2A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790" y="2665530"/>
            <a:ext cx="6520220" cy="4447496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586C7B4-2A66-49EA-AFCA-BD5C2DB7C9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790" y="7155102"/>
            <a:ext cx="6520220" cy="2338833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51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019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52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03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54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05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56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07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33E8A1-AE7F-4CB3-8453-FFDF04FAE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8D84-4DE6-7D42-AA5E-7C4BB77E1DBB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13A2488-10CF-4C4E-94FF-FBD37B669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78A67B-612B-492A-A429-C70C6740A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BF8F3-2D54-CA48-8717-FF7B23632D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6277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C65D9A-C9E5-42D1-93CF-06905821A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E0D7045-0446-4807-AE85-968F9D98B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445F1B0-992C-460E-ADC2-F4D7081E07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D44011D-72E0-4431-9C93-1E941A9F1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8D84-4DE6-7D42-AA5E-7C4BB77E1DBB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C371248-609C-4F7A-8F39-E5CF8734A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ACC788C-A78D-4498-898E-1008720D2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BF8F3-2D54-CA48-8717-FF7B23632D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4245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F67C5E-D6A7-42E1-9351-348E47B54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569241"/>
            <a:ext cx="6520220" cy="206659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B6F2F4B-7407-4935-9388-7CAC7B1D29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12" y="2620980"/>
            <a:ext cx="319809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34F1B29-CB37-48C1-97CE-3B4ABA8A43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12" y="3905482"/>
            <a:ext cx="3198097" cy="574437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4B67013-2429-49BE-A625-1BFE7AB6DC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085" y="2620980"/>
            <a:ext cx="321384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6225A67-C5D6-4445-9AE3-1248EDA743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085" y="3905482"/>
            <a:ext cx="3213847" cy="574437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2C32351-CC1A-4D22-A282-0610BEDAA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8D84-4DE6-7D42-AA5E-7C4BB77E1DBB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4DEEF7D-BA71-44E2-A16B-D80245BF8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FB967C3-EA26-4211-BF16-8130F1F9D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BF8F3-2D54-CA48-8717-FF7B23632D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0849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7A701D-ED50-44D6-8BDA-F8D82AF1A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1CA5EC9-6532-40B4-8667-644FC8DCD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8D84-4DE6-7D42-AA5E-7C4BB77E1DBB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E9A59E8-A409-4448-8FC7-B2E9CC198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0742CD2-9BF7-4896-9C9C-C7DB429BF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BF8F3-2D54-CA48-8717-FF7B23632D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8210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E2EB4EF-EB6B-447B-9A0B-667E56EE4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8D84-4DE6-7D42-AA5E-7C4BB77E1DBB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0233F6A-FA02-491B-996B-8628CBFFF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C578FFC-9C0D-435C-8080-60CCE70E5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BF8F3-2D54-CA48-8717-FF7B23632D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9637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BD82B4-1780-4A55-B7A7-7AA826209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6737D6E-A9C4-46FA-A230-A72F76435F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>
              <a:defRPr sz="1984"/>
            </a:lvl1pPr>
            <a:lvl2pPr>
              <a:defRPr sz="1736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234B4EC-3EDE-444D-B3C0-8022FE0934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36DD34D-F49F-40EF-8E67-802920D9B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8D84-4DE6-7D42-AA5E-7C4BB77E1DBB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587EF1E-705C-47F2-91E8-2DC5DF812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DEE02B8-BBE5-4CF6-A027-DD13541EA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BF8F3-2D54-CA48-8717-FF7B23632D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5094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C3CF9B-09B4-4F87-8FF0-DFE27D574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984E1E5-4433-46DA-89CD-38E36E3DAB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 marL="0" indent="0">
              <a:buNone/>
              <a:defRPr sz="1984"/>
            </a:lvl1pPr>
            <a:lvl2pPr marL="283510" indent="0">
              <a:buNone/>
              <a:defRPr sz="1736"/>
            </a:lvl2pPr>
            <a:lvl3pPr marL="567019" indent="0">
              <a:buNone/>
              <a:defRPr sz="1488"/>
            </a:lvl3pPr>
            <a:lvl4pPr marL="850529" indent="0">
              <a:buNone/>
              <a:defRPr sz="1240"/>
            </a:lvl4pPr>
            <a:lvl5pPr marL="1134039" indent="0">
              <a:buNone/>
              <a:defRPr sz="1240"/>
            </a:lvl5pPr>
            <a:lvl6pPr marL="1417549" indent="0">
              <a:buNone/>
              <a:defRPr sz="1240"/>
            </a:lvl6pPr>
            <a:lvl7pPr marL="1701058" indent="0">
              <a:buNone/>
              <a:defRPr sz="1240"/>
            </a:lvl7pPr>
            <a:lvl8pPr marL="1984568" indent="0">
              <a:buNone/>
              <a:defRPr sz="1240"/>
            </a:lvl8pPr>
            <a:lvl9pPr marL="2268078" indent="0">
              <a:buNone/>
              <a:defRPr sz="124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0A0B520-E51B-4DE1-8855-5EF62D0758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5AEECEB-08D2-48D5-AB27-D14BB3C76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8D84-4DE6-7D42-AA5E-7C4BB77E1DBB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25AAF31-3902-4E9F-ACF9-91A695AEF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93DE60B-2BE1-4C6B-A0C9-D89CA7F59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BF8F3-2D54-CA48-8717-FF7B23632D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27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C5A6FF8-126F-4CE9-964F-CF4DEB66B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569241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5265416-5089-4FA1-872B-1E294AD425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AC8BAAA-26F4-4DB5-BA30-23405BF569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728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F8D84-4DE6-7D42-AA5E-7C4BB77E1DBB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2BA394F-E7FB-451A-B590-64EFFFD7FA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4143" y="9909727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5BC137-14CF-4C56-9F13-6B3C6C85C6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9020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BF8F3-2D54-CA48-8717-FF7B23632D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606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kumimoji="1" sz="27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kumimoji="1"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67019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/>
          <p:cNvCxnSpPr/>
          <p:nvPr/>
        </p:nvCxnSpPr>
        <p:spPr>
          <a:xfrm>
            <a:off x="360960" y="3323441"/>
            <a:ext cx="3052800" cy="0"/>
          </a:xfrm>
          <a:prstGeom prst="line">
            <a:avLst/>
          </a:prstGeom>
          <a:ln w="22225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43" name="テキスト ボックス 142"/>
          <p:cNvSpPr txBox="1"/>
          <p:nvPr/>
        </p:nvSpPr>
        <p:spPr>
          <a:xfrm>
            <a:off x="6430340" y="121013"/>
            <a:ext cx="118386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kumimoji="1" lang="en-US" altLang="ja-JP" sz="7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2026.04.01</a:t>
            </a:r>
            <a:r>
              <a:rPr kumimoji="1" lang="ja-JP" altLang="en-US" sz="7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更新）</a:t>
            </a:r>
            <a:endParaRPr kumimoji="1" lang="ja-JP" altLang="en-US" sz="8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5" name="角丸四角形 144">
            <a:extLst>
              <a:ext uri="{FF2B5EF4-FFF2-40B4-BE49-F238E27FC236}">
                <a16:creationId xmlns:a16="http://schemas.microsoft.com/office/drawing/2014/main" id="{3167376C-08A9-6D49-85AE-64AA978899A7}"/>
              </a:ext>
            </a:extLst>
          </p:cNvPr>
          <p:cNvSpPr/>
          <p:nvPr/>
        </p:nvSpPr>
        <p:spPr>
          <a:xfrm>
            <a:off x="234537" y="968663"/>
            <a:ext cx="7090594" cy="9451255"/>
          </a:xfrm>
          <a:prstGeom prst="roundRect">
            <a:avLst>
              <a:gd name="adj" fmla="val 7850"/>
            </a:avLst>
          </a:prstGeom>
          <a:ln w="38100">
            <a:solidFill>
              <a:srgbClr val="00206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>
              <a:lnSpc>
                <a:spcPts val="1800"/>
              </a:lnSpc>
            </a:pPr>
            <a:endParaRPr kumimoji="1" lang="en-US" altLang="ja-JP" sz="9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722502"/>
              </p:ext>
            </p:extLst>
          </p:nvPr>
        </p:nvGraphicFramePr>
        <p:xfrm>
          <a:off x="851644" y="7061677"/>
          <a:ext cx="3528000" cy="67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13</a:t>
                      </a:r>
                      <a:r>
                        <a:rPr kumimoji="1" lang="ja-JP" altLang="en-US" sz="14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歳未満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13</a:t>
                      </a:r>
                      <a:r>
                        <a:rPr kumimoji="1" lang="ja-JP" altLang="en-US" sz="14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歳以上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回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300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円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600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円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正方形/長方形 2"/>
          <p:cNvSpPr/>
          <p:nvPr/>
        </p:nvSpPr>
        <p:spPr>
          <a:xfrm>
            <a:off x="181134" y="434147"/>
            <a:ext cx="7197403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1" lang="en-US" altLang="ja-JP" sz="3000" b="1" spc="5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25</a:t>
            </a:r>
            <a:r>
              <a:rPr kumimoji="1" lang="ja-JP" altLang="en-US" sz="3000" b="1" spc="5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ｍプール</a:t>
            </a:r>
            <a:r>
              <a:rPr kumimoji="1" lang="ja-JP" altLang="en-US" b="1" spc="5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（個人利用）</a:t>
            </a:r>
            <a:r>
              <a:rPr kumimoji="1" lang="ja-JP" altLang="en-US" sz="2000" b="1" spc="5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 </a:t>
            </a:r>
            <a:r>
              <a:rPr kumimoji="1" lang="ja-JP" altLang="en-US" sz="3000" b="1" spc="50" dirty="0">
                <a:ln w="9525" cmpd="sng">
                  <a:solidFill>
                    <a:schemeClr val="bg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ご案内</a:t>
            </a:r>
            <a:endParaRPr lang="ja-JP" altLang="en-US" sz="3000" b="1" spc="50" dirty="0">
              <a:ln w="9525" cmpd="sng">
                <a:solidFill>
                  <a:schemeClr val="bg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14137"/>
              </p:ext>
            </p:extLst>
          </p:nvPr>
        </p:nvGraphicFramePr>
        <p:xfrm>
          <a:off x="463054" y="1839702"/>
          <a:ext cx="6647587" cy="29903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8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54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921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曜日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受付時間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利用時間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開放（予定）コース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33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月・水・金・土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9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50</a:t>
                      </a:r>
                      <a:r>
                        <a:rPr kumimoji="1" lang="ja-JP" altLang="en-US" sz="1200" b="0" baseline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～ 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20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00</a:t>
                      </a:r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10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00</a:t>
                      </a:r>
                      <a:r>
                        <a:rPr kumimoji="1" lang="ja-JP" altLang="en-US" sz="1200" b="0" baseline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～ 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20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45</a:t>
                      </a:r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</a:t>
                      </a:r>
                      <a:r>
                        <a:rPr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コース</a:t>
                      </a:r>
                      <a:endParaRPr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833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火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8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50 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～ 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20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00</a:t>
                      </a:r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9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00 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～ 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20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コース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833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9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50 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～ 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17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45</a:t>
                      </a:r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10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00 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～ 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18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30</a:t>
                      </a:r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コース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59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         日　</a:t>
                      </a:r>
                      <a:endParaRPr kumimoji="1" lang="en-US" altLang="ja-JP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10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50 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～ 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13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11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00 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～ 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14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　　　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コース</a:t>
                      </a:r>
                      <a:endParaRPr kumimoji="1" lang="en-US" altLang="ja-JP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14:30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以降６コース開放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059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祝日</a:t>
                      </a:r>
                      <a:r>
                        <a:rPr kumimoji="1" lang="ja-JP" altLang="en-US" sz="10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（日・木以外）</a:t>
                      </a:r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8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50 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～ 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16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9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00 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～ 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16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</a:t>
                      </a:r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コース</a:t>
                      </a:r>
                      <a:endParaRPr kumimoji="1" lang="en-US" altLang="ja-JP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（火曜のみ 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コース）</a:t>
                      </a:r>
                      <a:endParaRPr kumimoji="1" lang="ja-JP" alt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833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祝日（木）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9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50 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～ 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16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10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00 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～ 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16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</a:t>
                      </a:r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コース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2583BA1-CBE4-4231-9C4D-08881024A0E1}"/>
              </a:ext>
            </a:extLst>
          </p:cNvPr>
          <p:cNvGrpSpPr/>
          <p:nvPr/>
        </p:nvGrpSpPr>
        <p:grpSpPr>
          <a:xfrm>
            <a:off x="449035" y="1177639"/>
            <a:ext cx="6970128" cy="9779600"/>
            <a:chOff x="14403062" y="5336870"/>
            <a:chExt cx="6855385" cy="13154067"/>
          </a:xfrm>
        </p:grpSpPr>
        <p:sp>
          <p:nvSpPr>
            <p:cNvPr id="57" name="テキスト ボックス 56"/>
            <p:cNvSpPr txBox="1"/>
            <p:nvPr/>
          </p:nvSpPr>
          <p:spPr>
            <a:xfrm>
              <a:off x="14403062" y="5336870"/>
              <a:ext cx="6855385" cy="13154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+mn-ea"/>
                  <a:cs typeface="メイリオ" panose="020B0604030504040204" pitchFamily="50" charset="-128"/>
                </a:rPr>
                <a:t>◆ 個人利用時間及び開放コース</a:t>
              </a:r>
              <a:endParaRPr kumimoji="1" lang="en-US" altLang="ja-JP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cs typeface="メイリオ" panose="020B0604030504040204" pitchFamily="50" charset="-128"/>
              </a:endParaRPr>
            </a:p>
            <a:p>
              <a:r>
                <a:rPr kumimoji="1" lang="ja-JP" altLang="en-US" sz="1200" dirty="0">
                  <a:latin typeface="+mn-ea"/>
                </a:rPr>
                <a:t>開館日の変更や、センター事業などにより開放コース等は変更される場合があります。</a:t>
              </a:r>
              <a:endParaRPr kumimoji="1" lang="en-US" altLang="ja-JP" sz="1200" dirty="0">
                <a:latin typeface="+mn-ea"/>
              </a:endParaRPr>
            </a:p>
            <a:p>
              <a:r>
                <a:rPr kumimoji="1" lang="ja-JP" altLang="en-US" sz="1200" dirty="0">
                  <a:latin typeface="+mn-ea"/>
                </a:rPr>
                <a:t>最新情報は当施設</a:t>
              </a:r>
              <a:r>
                <a:rPr kumimoji="1" lang="en-US" altLang="ja-JP" sz="1200" dirty="0">
                  <a:latin typeface="+mn-ea"/>
                </a:rPr>
                <a:t>HP</a:t>
              </a:r>
              <a:r>
                <a:rPr kumimoji="1" lang="ja-JP" altLang="en-US" sz="1200" dirty="0">
                  <a:latin typeface="+mn-ea"/>
                </a:rPr>
                <a:t>でご確認ください。</a:t>
              </a:r>
              <a:endParaRPr kumimoji="1" lang="en-US" altLang="ja-JP" sz="1200" dirty="0">
                <a:latin typeface="+mn-ea"/>
              </a:endParaRPr>
            </a:p>
            <a:p>
              <a:endParaRPr kumimoji="1" lang="en-US" altLang="ja-JP" sz="1050" dirty="0">
                <a:solidFill>
                  <a:srgbClr val="FF0000"/>
                </a:solidFill>
                <a:latin typeface="+mn-ea"/>
              </a:endParaRPr>
            </a:p>
            <a:p>
              <a:endParaRPr kumimoji="1" lang="en-US" altLang="ja-JP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cs typeface="メイリオ" panose="020B0604030504040204" pitchFamily="50" charset="-128"/>
              </a:endParaRPr>
            </a:p>
            <a:p>
              <a:endParaRPr kumimoji="1" lang="en-US" altLang="ja-JP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endParaRPr>
            </a:p>
            <a:p>
              <a:endParaRPr kumimoji="1" lang="en-US" altLang="ja-JP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endParaRPr>
            </a:p>
            <a:p>
              <a:endParaRPr kumimoji="1" lang="en-US" altLang="ja-JP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endParaRPr>
            </a:p>
            <a:p>
              <a:endParaRPr kumimoji="1" lang="en-US" altLang="ja-JP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endParaRPr>
            </a:p>
            <a:p>
              <a:endParaRPr kumimoji="1" lang="en-US" altLang="ja-JP" sz="1200" dirty="0">
                <a:solidFill>
                  <a:srgbClr val="FF0000"/>
                </a:solidFill>
                <a:latin typeface="+mn-ea"/>
              </a:endParaRPr>
            </a:p>
            <a:p>
              <a:endParaRPr kumimoji="1" lang="en-US" altLang="ja-JP" sz="1200" dirty="0">
                <a:solidFill>
                  <a:srgbClr val="FF0000"/>
                </a:solidFill>
                <a:latin typeface="+mn-ea"/>
              </a:endParaRPr>
            </a:p>
            <a:p>
              <a:endParaRPr kumimoji="1" lang="en-US" altLang="ja-JP" sz="1200" dirty="0">
                <a:solidFill>
                  <a:srgbClr val="FF0000"/>
                </a:solidFill>
                <a:latin typeface="+mn-ea"/>
              </a:endParaRPr>
            </a:p>
            <a:p>
              <a:endParaRPr kumimoji="1" lang="en-US" altLang="ja-JP" sz="1200" dirty="0">
                <a:solidFill>
                  <a:srgbClr val="FF0000"/>
                </a:solidFill>
                <a:latin typeface="+mn-ea"/>
              </a:endParaRPr>
            </a:p>
            <a:p>
              <a:endParaRPr kumimoji="1" lang="en-US" altLang="ja-JP" sz="1200" dirty="0">
                <a:solidFill>
                  <a:srgbClr val="FF0000"/>
                </a:solidFill>
                <a:latin typeface="+mn-ea"/>
              </a:endParaRPr>
            </a:p>
            <a:p>
              <a:endParaRPr kumimoji="1" lang="en-US" altLang="ja-JP" sz="1200" dirty="0">
                <a:solidFill>
                  <a:srgbClr val="FF0000"/>
                </a:solidFill>
                <a:latin typeface="+mn-ea"/>
              </a:endParaRPr>
            </a:p>
            <a:p>
              <a:endParaRPr kumimoji="1" lang="en-US" altLang="ja-JP" sz="1200" dirty="0">
                <a:solidFill>
                  <a:srgbClr val="FF0000"/>
                </a:solidFill>
                <a:latin typeface="+mn-ea"/>
              </a:endParaRPr>
            </a:p>
            <a:p>
              <a:endParaRPr kumimoji="1" lang="en-US" altLang="ja-JP" sz="1200" dirty="0">
                <a:solidFill>
                  <a:srgbClr val="FF0000"/>
                </a:solidFill>
                <a:latin typeface="+mn-ea"/>
              </a:endParaRPr>
            </a:p>
            <a:p>
              <a:endParaRPr kumimoji="1" lang="en-US" altLang="ja-JP" sz="1200" dirty="0">
                <a:solidFill>
                  <a:srgbClr val="FF0000"/>
                </a:solidFill>
                <a:latin typeface="+mn-ea"/>
              </a:endParaRPr>
            </a:p>
            <a:p>
              <a:endParaRPr kumimoji="1" lang="en-US" altLang="ja-JP" sz="1200" dirty="0">
                <a:solidFill>
                  <a:srgbClr val="FF0000"/>
                </a:solidFill>
                <a:latin typeface="+mn-ea"/>
              </a:endParaRPr>
            </a:p>
            <a:p>
              <a:r>
                <a:rPr kumimoji="1" lang="en-US" altLang="ja-JP" sz="1400" b="1" dirty="0">
                  <a:latin typeface="+mn-ea"/>
                  <a:cs typeface="メイリオ" panose="020B0604030504040204" pitchFamily="50" charset="-128"/>
                </a:rPr>
                <a:t>※</a:t>
              </a:r>
              <a:r>
                <a:rPr lang="ja-JP" altLang="en-US" sz="1400" b="1" dirty="0">
                  <a:latin typeface="+mn-ea"/>
                  <a:cs typeface="メイリオ" panose="020B0604030504040204" pitchFamily="50" charset="-128"/>
                </a:rPr>
                <a:t>開館日変更や教室の有無により開放されるコース数が変わる場合があります。</a:t>
              </a:r>
              <a:endParaRPr lang="en-US" altLang="ja-JP" sz="1400" b="1" dirty="0">
                <a:latin typeface="+mn-ea"/>
                <a:cs typeface="メイリオ" panose="020B0604030504040204" pitchFamily="50" charset="-128"/>
              </a:endParaRPr>
            </a:p>
            <a:p>
              <a:r>
                <a:rPr kumimoji="1" lang="ja-JP" altLang="en-US" sz="1400" b="1" dirty="0">
                  <a:latin typeface="+mn-ea"/>
                  <a:cs typeface="メイリオ" panose="020B0604030504040204" pitchFamily="50" charset="-128"/>
                </a:rPr>
                <a:t>　最新情報はＨＰ等でご確認ください。</a:t>
              </a:r>
              <a:endParaRPr kumimoji="1" lang="en-US" altLang="ja-JP" sz="1400" b="1" dirty="0">
                <a:latin typeface="+mn-ea"/>
                <a:cs typeface="メイリオ" panose="020B0604030504040204" pitchFamily="50" charset="-128"/>
              </a:endParaRPr>
            </a:p>
            <a:p>
              <a:endParaRPr lang="en-US" altLang="ja-JP" sz="1400" b="1" dirty="0">
                <a:latin typeface="+mn-ea"/>
                <a:cs typeface="メイリオ" panose="020B0604030504040204" pitchFamily="50" charset="-128"/>
              </a:endParaRPr>
            </a:p>
            <a:p>
              <a:r>
                <a:rPr kumimoji="1" lang="ja-JP" altLang="en-US" sz="1400" b="1" dirty="0">
                  <a:latin typeface="+mn-ea"/>
                  <a:cs typeface="メイリオ" panose="020B0604030504040204" pitchFamily="50" charset="-128"/>
                </a:rPr>
                <a:t>◆ 定員（先着順）</a:t>
              </a:r>
              <a:endParaRPr kumimoji="1" lang="en-US" altLang="ja-JP" sz="1400" b="1" dirty="0">
                <a:latin typeface="+mn-ea"/>
                <a:cs typeface="メイリオ" panose="020B0604030504040204" pitchFamily="50" charset="-128"/>
              </a:endParaRPr>
            </a:p>
            <a:p>
              <a:r>
                <a:rPr kumimoji="1" lang="ja-JP" altLang="en-US" sz="1400" dirty="0">
                  <a:latin typeface="+mn-ea"/>
                  <a:cs typeface="メイリオ" panose="020B0604030504040204" pitchFamily="50" charset="-128"/>
                </a:rPr>
                <a:t>　・</a:t>
              </a:r>
              <a:r>
                <a:rPr kumimoji="1" lang="en-US" altLang="ja-JP" sz="1400" dirty="0">
                  <a:latin typeface="+mn-ea"/>
                  <a:cs typeface="メイリオ" panose="020B0604030504040204" pitchFamily="50" charset="-128"/>
                </a:rPr>
                <a:t>2</a:t>
              </a:r>
              <a:r>
                <a:rPr kumimoji="1" lang="ja-JP" altLang="en-US" sz="1400" dirty="0">
                  <a:latin typeface="+mn-ea"/>
                  <a:cs typeface="メイリオ" panose="020B0604030504040204" pitchFamily="50" charset="-128"/>
                </a:rPr>
                <a:t>コース時：原則、</a:t>
              </a:r>
              <a:r>
                <a:rPr kumimoji="1" lang="en-US" altLang="ja-JP" sz="1400" dirty="0">
                  <a:latin typeface="+mn-ea"/>
                  <a:cs typeface="メイリオ" panose="020B0604030504040204" pitchFamily="50" charset="-128"/>
                </a:rPr>
                <a:t>20</a:t>
              </a:r>
              <a:r>
                <a:rPr kumimoji="1" lang="ja-JP" altLang="en-US" sz="1400" dirty="0">
                  <a:latin typeface="+mn-ea"/>
                  <a:cs typeface="メイリオ" panose="020B0604030504040204" pitchFamily="50" charset="-128"/>
                </a:rPr>
                <a:t>名</a:t>
              </a:r>
              <a:endParaRPr kumimoji="1" lang="en-US" altLang="ja-JP" sz="1200" dirty="0">
                <a:latin typeface="+mn-ea"/>
                <a:cs typeface="メイリオ" panose="020B0604030504040204" pitchFamily="50" charset="-128"/>
              </a:endParaRPr>
            </a:p>
            <a:p>
              <a:r>
                <a:rPr kumimoji="1" lang="ja-JP" altLang="en-US" sz="1400" dirty="0">
                  <a:latin typeface="+mn-ea"/>
                  <a:cs typeface="メイリオ" panose="020B0604030504040204" pitchFamily="50" charset="-128"/>
                </a:rPr>
                <a:t>　・</a:t>
              </a:r>
              <a:r>
                <a:rPr kumimoji="1" lang="en-US" altLang="ja-JP" sz="1400" dirty="0">
                  <a:latin typeface="+mn-ea"/>
                  <a:cs typeface="メイリオ" panose="020B0604030504040204" pitchFamily="50" charset="-128"/>
                </a:rPr>
                <a:t>6</a:t>
              </a:r>
              <a:r>
                <a:rPr kumimoji="1" lang="ja-JP" altLang="en-US" sz="1400" dirty="0">
                  <a:latin typeface="+mn-ea"/>
                  <a:cs typeface="メイリオ" panose="020B0604030504040204" pitchFamily="50" charset="-128"/>
                </a:rPr>
                <a:t>コース時：定員制限なし</a:t>
              </a:r>
              <a:endParaRPr kumimoji="1" lang="en-US" altLang="ja-JP" sz="1400" dirty="0">
                <a:latin typeface="+mn-ea"/>
                <a:cs typeface="メイリオ" panose="020B0604030504040204" pitchFamily="50" charset="-128"/>
              </a:endParaRPr>
            </a:p>
            <a:p>
              <a:r>
                <a:rPr kumimoji="1" lang="ja-JP" altLang="en-US" sz="1400" b="1" dirty="0">
                  <a:solidFill>
                    <a:srgbClr val="FF0000"/>
                  </a:solidFill>
                  <a:latin typeface="+mn-ea"/>
                  <a:cs typeface="メイリオ" panose="020B0604030504040204" pitchFamily="50" charset="-128"/>
                </a:rPr>
                <a:t>　　</a:t>
              </a:r>
              <a:r>
                <a:rPr kumimoji="1" lang="en-US" altLang="ja-JP" sz="1200" b="1" dirty="0">
                  <a:latin typeface="+mn-ea"/>
                  <a:cs typeface="メイリオ" panose="020B0604030504040204" pitchFamily="50" charset="-128"/>
                </a:rPr>
                <a:t>※</a:t>
              </a:r>
              <a:r>
                <a:rPr kumimoji="1" lang="ja-JP" altLang="en-US" sz="1200" b="1" dirty="0">
                  <a:latin typeface="+mn-ea"/>
                  <a:cs typeface="メイリオ" panose="020B0604030504040204" pitchFamily="50" charset="-128"/>
                </a:rPr>
                <a:t>ただし、プール内および更衣室内の混雑状況により、</a:t>
              </a:r>
              <a:endParaRPr kumimoji="1" lang="en-US" altLang="ja-JP" sz="1200" b="1" dirty="0">
                <a:latin typeface="+mn-ea"/>
                <a:cs typeface="メイリオ" panose="020B0604030504040204" pitchFamily="50" charset="-128"/>
              </a:endParaRPr>
            </a:p>
            <a:p>
              <a:r>
                <a:rPr kumimoji="1" lang="ja-JP" altLang="en-US" sz="1200" b="1" dirty="0">
                  <a:latin typeface="+mn-ea"/>
                  <a:cs typeface="メイリオ" panose="020B0604030504040204" pitchFamily="50" charset="-128"/>
                </a:rPr>
                <a:t>　　　一時的に入場を制限することがあります。</a:t>
              </a:r>
              <a:endParaRPr kumimoji="1" lang="en-US" altLang="ja-JP" sz="1200" b="1" dirty="0">
                <a:latin typeface="+mn-ea"/>
                <a:cs typeface="メイリオ" panose="020B0604030504040204" pitchFamily="50" charset="-128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US" altLang="ja-JP" sz="500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メイリオ" panose="020B0604030504040204" pitchFamily="50" charset="-128"/>
                </a:rPr>
                <a:t>◆ 料金</a:t>
              </a:r>
              <a:endPara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endParaRPr>
            </a:p>
            <a:p>
              <a:endParaRPr kumimoji="1" lang="en-US" altLang="ja-JP" sz="1400" b="1" dirty="0">
                <a:latin typeface="+mn-ea"/>
                <a:cs typeface="メイリオ" panose="020B0604030504040204" pitchFamily="50" charset="-128"/>
              </a:endParaRPr>
            </a:p>
            <a:p>
              <a:endParaRPr kumimoji="1" lang="en-US" altLang="ja-JP" sz="1400" b="1" dirty="0">
                <a:latin typeface="+mn-ea"/>
                <a:cs typeface="メイリオ" panose="020B0604030504040204" pitchFamily="50" charset="-128"/>
              </a:endParaRPr>
            </a:p>
            <a:p>
              <a:endParaRPr lang="en-US" altLang="ja-JP" sz="1400" b="1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endParaRPr>
            </a:p>
            <a:p>
              <a:endParaRPr lang="en-US" altLang="ja-JP" sz="1400" b="1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endParaRPr>
            </a:p>
            <a:p>
              <a:r>
                <a:rPr lang="ja-JP" altLang="en-US" sz="1400" b="1" i="0" dirty="0">
                  <a:solidFill>
                    <a:srgbClr val="4D4D4D"/>
                  </a:solidFill>
                  <a:effectLst/>
                  <a:latin typeface="Montserrat" panose="00000500000000000000" pitchFamily="2" charset="0"/>
                </a:rPr>
                <a:t>◆ご利用いただける方</a:t>
              </a:r>
              <a:endParaRPr lang="en-US" altLang="ja-JP" sz="1400" b="1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endParaRPr>
            </a:p>
            <a:p>
              <a:r>
                <a:rPr kumimoji="1" lang="ja-JP" altLang="en-US" sz="1400" b="1" dirty="0">
                  <a:solidFill>
                    <a:srgbClr val="4D4D4D"/>
                  </a:solidFill>
                  <a:latin typeface="Montserrat" panose="00000500000000000000" pitchFamily="2" charset="0"/>
                  <a:cs typeface="メイリオ" panose="020B0604030504040204" pitchFamily="50" charset="-128"/>
                </a:rPr>
                <a:t>　</a:t>
              </a:r>
              <a:r>
                <a:rPr lang="ja-JP" altLang="en-US" sz="1200" b="1" i="0" dirty="0">
                  <a:solidFill>
                    <a:srgbClr val="444444"/>
                  </a:solidFill>
                  <a:effectLst/>
                  <a:latin typeface="Montserrat" panose="00000500000000000000" pitchFamily="2" charset="0"/>
                </a:rPr>
                <a:t>泳ぐ方</a:t>
              </a:r>
              <a:br>
                <a:rPr lang="ja-JP" altLang="en-US" sz="1400" b="1" i="0" dirty="0">
                  <a:solidFill>
                    <a:srgbClr val="444444"/>
                  </a:solidFill>
                  <a:effectLst/>
                  <a:latin typeface="Montserrat" panose="00000500000000000000" pitchFamily="2" charset="0"/>
                </a:rPr>
              </a:br>
              <a:r>
                <a:rPr lang="ja-JP" altLang="en-US" sz="1400" b="1" i="0" dirty="0">
                  <a:solidFill>
                    <a:srgbClr val="444444"/>
                  </a:solidFill>
                  <a:effectLst/>
                  <a:latin typeface="Montserrat" panose="00000500000000000000" pitchFamily="2" charset="0"/>
                </a:rPr>
                <a:t>　</a:t>
              </a:r>
              <a:r>
                <a:rPr lang="ja-JP" altLang="en-US" sz="1200" b="0" i="0" dirty="0">
                  <a:solidFill>
                    <a:srgbClr val="444444"/>
                  </a:solidFill>
                  <a:effectLst/>
                  <a:latin typeface="Montserrat" panose="00000500000000000000" pitchFamily="2" charset="0"/>
                </a:rPr>
                <a:t>・</a:t>
              </a:r>
              <a:r>
                <a:rPr lang="en-US" altLang="ja-JP" sz="1200" b="0" i="0" dirty="0">
                  <a:solidFill>
                    <a:srgbClr val="444444"/>
                  </a:solidFill>
                  <a:effectLst/>
                  <a:latin typeface="Montserrat" panose="00000500000000000000" pitchFamily="2" charset="0"/>
                </a:rPr>
                <a:t>25</a:t>
              </a:r>
              <a:r>
                <a:rPr lang="ja-JP" altLang="en-US" sz="1200" b="0" i="0" dirty="0">
                  <a:solidFill>
                    <a:srgbClr val="444444"/>
                  </a:solidFill>
                  <a:effectLst/>
                  <a:latin typeface="Montserrat" panose="00000500000000000000" pitchFamily="2" charset="0"/>
                </a:rPr>
                <a:t>ｍ泳ぎきることができる方。</a:t>
              </a:r>
              <a:br>
                <a:rPr lang="ja-JP" altLang="en-US" sz="1200" dirty="0"/>
              </a:br>
              <a:r>
                <a:rPr lang="ja-JP" altLang="en-US" sz="1400" dirty="0"/>
                <a:t>　</a:t>
              </a:r>
              <a:r>
                <a:rPr lang="ja-JP" altLang="en-US" sz="1200" b="1" i="0" dirty="0">
                  <a:solidFill>
                    <a:srgbClr val="444444"/>
                  </a:solidFill>
                  <a:effectLst/>
                  <a:latin typeface="Montserrat" panose="00000500000000000000" pitchFamily="2" charset="0"/>
                </a:rPr>
                <a:t>歩く方</a:t>
              </a:r>
              <a:br>
                <a:rPr lang="ja-JP" altLang="en-US" sz="1400" dirty="0"/>
              </a:br>
              <a:r>
                <a:rPr lang="ja-JP" altLang="en-US" sz="1400" dirty="0"/>
                <a:t>　</a:t>
              </a:r>
              <a:r>
                <a:rPr lang="ja-JP" altLang="en-US" sz="1200" b="0" i="0" dirty="0">
                  <a:solidFill>
                    <a:srgbClr val="444444"/>
                  </a:solidFill>
                  <a:effectLst/>
                  <a:latin typeface="Montserrat" panose="00000500000000000000" pitchFamily="2" charset="0"/>
                </a:rPr>
                <a:t>・歩行のみをご希望の方は、</a:t>
              </a:r>
              <a:r>
                <a:rPr lang="en-US" altLang="ja-JP" sz="1200" b="0" i="0" dirty="0">
                  <a:solidFill>
                    <a:srgbClr val="444444"/>
                  </a:solidFill>
                  <a:effectLst/>
                  <a:latin typeface="Montserrat" panose="00000500000000000000" pitchFamily="2" charset="0"/>
                </a:rPr>
                <a:t>25</a:t>
              </a:r>
              <a:r>
                <a:rPr lang="ja-JP" altLang="en-US" sz="1200" b="0" i="0" dirty="0">
                  <a:solidFill>
                    <a:srgbClr val="444444"/>
                  </a:solidFill>
                  <a:effectLst/>
                  <a:latin typeface="Montserrat" panose="00000500000000000000" pitchFamily="2" charset="0"/>
                </a:rPr>
                <a:t>ｍ泳ぎきることができなくてもご利用いただけます。</a:t>
              </a:r>
              <a:br>
                <a:rPr lang="ja-JP" altLang="en-US" sz="1200" dirty="0"/>
              </a:br>
              <a:r>
                <a:rPr lang="ja-JP" altLang="en-US" sz="1200" dirty="0"/>
                <a:t>　　</a:t>
              </a:r>
              <a:r>
                <a:rPr lang="en-US" altLang="ja-JP" sz="1200" b="0" i="0" dirty="0">
                  <a:solidFill>
                    <a:srgbClr val="444444"/>
                  </a:solidFill>
                  <a:effectLst/>
                  <a:latin typeface="Montserrat" panose="00000500000000000000" pitchFamily="2" charset="0"/>
                </a:rPr>
                <a:t>※</a:t>
              </a:r>
              <a:r>
                <a:rPr lang="ja-JP" altLang="en-US" sz="1200" b="0" i="0" dirty="0">
                  <a:solidFill>
                    <a:srgbClr val="444444"/>
                  </a:solidFill>
                  <a:effectLst/>
                  <a:latin typeface="Montserrat" panose="00000500000000000000" pitchFamily="2" charset="0"/>
                </a:rPr>
                <a:t>歩行専用コースをご利用ください。</a:t>
              </a:r>
              <a:br>
                <a:rPr lang="ja-JP" altLang="en-US" sz="1200" dirty="0"/>
              </a:br>
              <a:r>
                <a:rPr lang="en-US" altLang="ja-JP" sz="1200" b="1" i="0" dirty="0">
                  <a:solidFill>
                    <a:srgbClr val="4D4D4D"/>
                  </a:solidFill>
                  <a:effectLst/>
                  <a:latin typeface="Montserrat" panose="00000500000000000000" pitchFamily="2" charset="0"/>
                </a:rPr>
                <a:t>〔</a:t>
              </a:r>
              <a:r>
                <a:rPr lang="ja-JP" altLang="en-US" sz="1200" b="1" i="0" dirty="0">
                  <a:solidFill>
                    <a:srgbClr val="4D4D4D"/>
                  </a:solidFill>
                  <a:effectLst/>
                  <a:latin typeface="Montserrat" panose="00000500000000000000" pitchFamily="2" charset="0"/>
                </a:rPr>
                <a:t>必ずご確認ください</a:t>
              </a:r>
              <a:r>
                <a:rPr lang="en-US" altLang="ja-JP" sz="1200" b="1" i="0" dirty="0">
                  <a:solidFill>
                    <a:srgbClr val="4D4D4D"/>
                  </a:solidFill>
                  <a:effectLst/>
                  <a:latin typeface="Montserrat" panose="00000500000000000000" pitchFamily="2" charset="0"/>
                </a:rPr>
                <a:t>〕</a:t>
              </a:r>
              <a:br>
                <a:rPr lang="ja-JP" altLang="en-US" sz="1200" b="0" i="0" dirty="0">
                  <a:solidFill>
                    <a:srgbClr val="4D4D4D"/>
                  </a:solidFill>
                  <a:effectLst/>
                  <a:latin typeface="Montserrat" panose="00000500000000000000" pitchFamily="2" charset="0"/>
                </a:rPr>
              </a:br>
              <a:r>
                <a:rPr lang="ja-JP" altLang="en-US" sz="1400" b="0" i="0" dirty="0">
                  <a:solidFill>
                    <a:srgbClr val="4D4D4D"/>
                  </a:solidFill>
                  <a:effectLst/>
                  <a:latin typeface="Montserrat" panose="00000500000000000000" pitchFamily="2" charset="0"/>
                </a:rPr>
                <a:t>　</a:t>
              </a:r>
              <a:r>
                <a:rPr lang="ja-JP" altLang="en-US" sz="1200" b="0" i="0" dirty="0">
                  <a:solidFill>
                    <a:srgbClr val="4D4D4D"/>
                  </a:solidFill>
                  <a:effectLst/>
                  <a:latin typeface="Montserrat" panose="00000500000000000000" pitchFamily="2" charset="0"/>
                </a:rPr>
                <a:t>・</a:t>
              </a:r>
              <a:r>
                <a:rPr lang="en-US" altLang="ja-JP" sz="1200" b="0" i="0" dirty="0">
                  <a:solidFill>
                    <a:srgbClr val="4D4D4D"/>
                  </a:solidFill>
                  <a:effectLst/>
                  <a:latin typeface="Montserrat" panose="00000500000000000000" pitchFamily="2" charset="0"/>
                </a:rPr>
                <a:t>13</a:t>
              </a:r>
              <a:r>
                <a:rPr lang="ja-JP" altLang="en-US" sz="1200" b="0" i="0" dirty="0">
                  <a:solidFill>
                    <a:srgbClr val="4D4D4D"/>
                  </a:solidFill>
                  <a:effectLst/>
                  <a:latin typeface="Montserrat" panose="00000500000000000000" pitchFamily="2" charset="0"/>
                </a:rPr>
                <a:t>歳未満の方がご利用の際には、</a:t>
              </a:r>
              <a:r>
                <a:rPr lang="en-US" altLang="ja-JP" sz="1200" b="0" i="0" dirty="0">
                  <a:solidFill>
                    <a:srgbClr val="4D4D4D"/>
                  </a:solidFill>
                  <a:effectLst/>
                  <a:latin typeface="Montserrat" panose="00000500000000000000" pitchFamily="2" charset="0"/>
                </a:rPr>
                <a:t>1</a:t>
              </a:r>
              <a:r>
                <a:rPr lang="ja-JP" altLang="en-US" sz="1200" b="0" i="0" dirty="0">
                  <a:solidFill>
                    <a:srgbClr val="4D4D4D"/>
                  </a:solidFill>
                  <a:effectLst/>
                  <a:latin typeface="Montserrat" panose="00000500000000000000" pitchFamily="2" charset="0"/>
                </a:rPr>
                <a:t>人につき成人</a:t>
              </a:r>
              <a:r>
                <a:rPr lang="en-US" altLang="ja-JP" sz="1200" b="0" i="0" dirty="0">
                  <a:solidFill>
                    <a:srgbClr val="4D4D4D"/>
                  </a:solidFill>
                  <a:effectLst/>
                  <a:latin typeface="Montserrat" panose="00000500000000000000" pitchFamily="2" charset="0"/>
                </a:rPr>
                <a:t>1</a:t>
              </a:r>
              <a:r>
                <a:rPr lang="ja-JP" altLang="en-US" sz="1200" b="0" i="0" dirty="0">
                  <a:solidFill>
                    <a:srgbClr val="4D4D4D"/>
                  </a:solidFill>
                  <a:effectLst/>
                  <a:latin typeface="Montserrat" panose="00000500000000000000" pitchFamily="2" charset="0"/>
                </a:rPr>
                <a:t>人の同伴（一緒に入水）が必要です。</a:t>
              </a:r>
              <a:endParaRPr lang="en-US" altLang="ja-JP" sz="1200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endParaRPr>
            </a:p>
            <a:p>
              <a:r>
                <a:rPr lang="ja-JP" altLang="en-US" sz="1200" dirty="0">
                  <a:solidFill>
                    <a:srgbClr val="4D4D4D"/>
                  </a:solidFill>
                  <a:latin typeface="Montserrat" panose="00000500000000000000" pitchFamily="2" charset="0"/>
                </a:rPr>
                <a:t>　　</a:t>
              </a:r>
              <a:r>
                <a:rPr lang="ja-JP" altLang="en-US" sz="1200" b="0" i="0" dirty="0">
                  <a:solidFill>
                    <a:srgbClr val="4D4D4D"/>
                  </a:solidFill>
                  <a:effectLst/>
                  <a:latin typeface="Montserrat" panose="00000500000000000000" pitchFamily="2" charset="0"/>
                </a:rPr>
                <a:t>同伴の方についても料金が発生しますので、ご了承ください。</a:t>
              </a:r>
              <a:br>
                <a:rPr lang="ja-JP" altLang="en-US" sz="1200" b="0" i="0" dirty="0">
                  <a:solidFill>
                    <a:srgbClr val="4D4D4D"/>
                  </a:solidFill>
                  <a:effectLst/>
                  <a:latin typeface="Montserrat" panose="00000500000000000000" pitchFamily="2" charset="0"/>
                </a:rPr>
              </a:br>
              <a:r>
                <a:rPr lang="ja-JP" altLang="en-US" sz="1200" b="0" i="0" dirty="0">
                  <a:solidFill>
                    <a:srgbClr val="4D4D4D"/>
                  </a:solidFill>
                  <a:effectLst/>
                  <a:latin typeface="Montserrat" panose="00000500000000000000" pitchFamily="2" charset="0"/>
                </a:rPr>
                <a:t>　・下記の方はご利用いただけません。</a:t>
              </a:r>
              <a:br>
                <a:rPr lang="ja-JP" altLang="en-US" sz="1200" b="0" i="0" dirty="0">
                  <a:solidFill>
                    <a:srgbClr val="4D4D4D"/>
                  </a:solidFill>
                  <a:effectLst/>
                  <a:latin typeface="Montserrat" panose="00000500000000000000" pitchFamily="2" charset="0"/>
                </a:rPr>
              </a:br>
              <a:r>
                <a:rPr lang="ja-JP" altLang="en-US" sz="1200" b="0" i="0" dirty="0">
                  <a:solidFill>
                    <a:srgbClr val="4D4D4D"/>
                  </a:solidFill>
                  <a:effectLst/>
                  <a:latin typeface="Montserrat" panose="00000500000000000000" pitchFamily="2" charset="0"/>
                </a:rPr>
                <a:t>　　</a:t>
              </a:r>
              <a:r>
                <a:rPr lang="ja-JP" altLang="en-US" sz="1200" dirty="0">
                  <a:solidFill>
                    <a:srgbClr val="4D4D4D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（</a:t>
              </a:r>
              <a:r>
                <a:rPr lang="en-US" altLang="ja-JP" sz="1200" dirty="0">
                  <a:solidFill>
                    <a:srgbClr val="4D4D4D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1</a:t>
              </a:r>
              <a:r>
                <a:rPr lang="ja-JP" altLang="en-US" sz="1200" dirty="0">
                  <a:solidFill>
                    <a:srgbClr val="4D4D4D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）</a:t>
              </a:r>
              <a:r>
                <a:rPr lang="ja-JP" altLang="en-US" sz="1200" b="0" i="0" dirty="0">
                  <a:solidFill>
                    <a:srgbClr val="4D4D4D"/>
                  </a:solidFill>
                  <a:effectLst/>
                  <a:latin typeface="Montserrat" panose="00000500000000000000" pitchFamily="2" charset="0"/>
                </a:rPr>
                <a:t>オムツの取れていない方</a:t>
              </a:r>
              <a:br>
                <a:rPr lang="ja-JP" altLang="en-US" sz="1200" b="0" i="0" dirty="0">
                  <a:solidFill>
                    <a:srgbClr val="4D4D4D"/>
                  </a:solidFill>
                  <a:effectLst/>
                  <a:latin typeface="Montserrat" panose="00000500000000000000" pitchFamily="2" charset="0"/>
                </a:rPr>
              </a:br>
              <a:r>
                <a:rPr lang="ja-JP" altLang="en-US" sz="1200" b="0" i="0" dirty="0">
                  <a:solidFill>
                    <a:srgbClr val="4D4D4D"/>
                  </a:solidFill>
                  <a:effectLst/>
                  <a:latin typeface="Montserrat" panose="00000500000000000000" pitchFamily="2" charset="0"/>
                </a:rPr>
                <a:t>　　</a:t>
              </a:r>
              <a:r>
                <a:rPr lang="ja-JP" altLang="en-US" sz="1200" dirty="0">
                  <a:solidFill>
                    <a:srgbClr val="4D4D4D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（</a:t>
              </a:r>
              <a:r>
                <a:rPr lang="en-US" altLang="ja-JP" sz="1200" dirty="0">
                  <a:solidFill>
                    <a:srgbClr val="4D4D4D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2</a:t>
              </a:r>
              <a:r>
                <a:rPr lang="ja-JP" altLang="en-US" sz="1200" dirty="0">
                  <a:solidFill>
                    <a:srgbClr val="4D4D4D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）</a:t>
              </a:r>
              <a:r>
                <a:rPr lang="ja-JP" altLang="en-US" sz="1200" b="0" i="0" dirty="0">
                  <a:solidFill>
                    <a:srgbClr val="4D4D4D"/>
                  </a:solidFill>
                  <a:effectLst/>
                  <a:latin typeface="Montserrat" panose="00000500000000000000" pitchFamily="2" charset="0"/>
                </a:rPr>
                <a:t>体調のすぐれない方</a:t>
              </a:r>
              <a:br>
                <a:rPr lang="ja-JP" altLang="en-US" sz="1200" b="0" i="0" dirty="0">
                  <a:solidFill>
                    <a:srgbClr val="4D4D4D"/>
                  </a:solidFill>
                  <a:effectLst/>
                  <a:latin typeface="Montserrat" panose="00000500000000000000" pitchFamily="2" charset="0"/>
                </a:rPr>
              </a:br>
              <a:r>
                <a:rPr lang="ja-JP" altLang="en-US" sz="1200" b="0" i="0" dirty="0">
                  <a:solidFill>
                    <a:srgbClr val="4D4D4D"/>
                  </a:solidFill>
                  <a:effectLst/>
                  <a:latin typeface="Montserrat" panose="00000500000000000000" pitchFamily="2" charset="0"/>
                </a:rPr>
                <a:t>　　</a:t>
              </a:r>
              <a:r>
                <a:rPr lang="ja-JP" altLang="en-US" sz="1200" dirty="0">
                  <a:solidFill>
                    <a:srgbClr val="4D4D4D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（</a:t>
              </a:r>
              <a:r>
                <a:rPr lang="en-US" altLang="ja-JP" sz="1200" dirty="0">
                  <a:solidFill>
                    <a:srgbClr val="4D4D4D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3</a:t>
              </a:r>
              <a:r>
                <a:rPr lang="ja-JP" altLang="en-US" sz="1200" dirty="0">
                  <a:solidFill>
                    <a:srgbClr val="4D4D4D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）</a:t>
              </a:r>
              <a:r>
                <a:rPr lang="ja-JP" altLang="en-US" sz="1200" b="0" i="0" dirty="0">
                  <a:solidFill>
                    <a:srgbClr val="4D4D4D"/>
                  </a:solidFill>
                  <a:effectLst/>
                  <a:latin typeface="Montserrat" panose="00000500000000000000" pitchFamily="2" charset="0"/>
                </a:rPr>
                <a:t>注意事項、プール利用規則及び係員の指示に従えない方</a:t>
              </a:r>
              <a:endParaRPr kumimoji="1" lang="en-US" altLang="ja-JP" sz="1200" dirty="0">
                <a:latin typeface="+mn-ea"/>
              </a:endParaRPr>
            </a:p>
            <a:p>
              <a:endParaRPr kumimoji="1" lang="en-US" altLang="ja-JP" sz="1200" dirty="0">
                <a:latin typeface="+mn-ea"/>
                <a:cs typeface="メイリオ" panose="020B0604030504040204" pitchFamily="50" charset="-128"/>
              </a:endParaRPr>
            </a:p>
            <a:p>
              <a:endParaRPr kumimoji="1" lang="en-US" altLang="ja-JP" sz="1400" dirty="0">
                <a:latin typeface="+mn-ea"/>
              </a:endParaRPr>
            </a:p>
          </p:txBody>
        </p:sp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9735854" y="11615199"/>
              <a:ext cx="1102857" cy="1255639"/>
            </a:xfrm>
            <a:prstGeom prst="rect">
              <a:avLst/>
            </a:prstGeom>
          </p:spPr>
        </p:pic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C23CBC11-2620-48DB-BB41-A051ECD881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9898957" y="13425505"/>
              <a:ext cx="838095" cy="1000000"/>
            </a:xfrm>
            <a:prstGeom prst="rect">
              <a:avLst/>
            </a:prstGeom>
          </p:spPr>
        </p:pic>
        <p:pic>
          <p:nvPicPr>
            <p:cNvPr id="19" name="図 18">
              <a:extLst>
                <a:ext uri="{FF2B5EF4-FFF2-40B4-BE49-F238E27FC236}">
                  <a16:creationId xmlns:a16="http://schemas.microsoft.com/office/drawing/2014/main" id="{FE393474-FE7F-4D79-9208-1E8F97537C1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484839" y="12473043"/>
              <a:ext cx="1102857" cy="1274999"/>
            </a:xfrm>
            <a:prstGeom prst="rect">
              <a:avLst/>
            </a:prstGeom>
          </p:spPr>
        </p:pic>
      </p:grp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1C6BA317-A558-44B0-B219-CC9C0908D7F1}"/>
              </a:ext>
            </a:extLst>
          </p:cNvPr>
          <p:cNvGrpSpPr/>
          <p:nvPr/>
        </p:nvGrpSpPr>
        <p:grpSpPr>
          <a:xfrm>
            <a:off x="5925719" y="9491329"/>
            <a:ext cx="1184922" cy="952136"/>
            <a:chOff x="6009370" y="8302072"/>
            <a:chExt cx="1184922" cy="952136"/>
          </a:xfrm>
        </p:grpSpPr>
        <p:pic>
          <p:nvPicPr>
            <p:cNvPr id="16" name="図 15">
              <a:extLst>
                <a:ext uri="{FF2B5EF4-FFF2-40B4-BE49-F238E27FC236}">
                  <a16:creationId xmlns:a16="http://schemas.microsoft.com/office/drawing/2014/main" id="{2EAFF692-EE54-4007-BE7D-6BC22A475C4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272619" y="8302072"/>
              <a:ext cx="658425" cy="658425"/>
            </a:xfrm>
            <a:prstGeom prst="rect">
              <a:avLst/>
            </a:prstGeom>
          </p:spPr>
        </p:pic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C08DBE6A-EEB4-4EE2-B66A-67AAD7E3D7CE}"/>
                </a:ext>
              </a:extLst>
            </p:cNvPr>
            <p:cNvSpPr/>
            <p:nvPr/>
          </p:nvSpPr>
          <p:spPr>
            <a:xfrm>
              <a:off x="6009370" y="8825321"/>
              <a:ext cx="1184922" cy="42888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200" dirty="0">
                  <a:solidFill>
                    <a:sysClr val="windowText" lastClr="000000"/>
                  </a:solidFill>
                </a:rPr>
                <a:t>QR</a:t>
              </a:r>
              <a:r>
                <a:rPr kumimoji="1" lang="ja-JP" altLang="en-US" sz="1200" dirty="0">
                  <a:solidFill>
                    <a:sysClr val="windowText" lastClr="000000"/>
                  </a:solidFill>
                </a:rPr>
                <a:t>コード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19108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角丸四角形 144">
            <a:extLst>
              <a:ext uri="{FF2B5EF4-FFF2-40B4-BE49-F238E27FC236}">
                <a16:creationId xmlns:a16="http://schemas.microsoft.com/office/drawing/2014/main" id="{CDCA5266-C82D-4214-902F-3E80603C8DB9}"/>
              </a:ext>
            </a:extLst>
          </p:cNvPr>
          <p:cNvSpPr/>
          <p:nvPr/>
        </p:nvSpPr>
        <p:spPr>
          <a:xfrm>
            <a:off x="234537" y="988145"/>
            <a:ext cx="7090594" cy="9051211"/>
          </a:xfrm>
          <a:prstGeom prst="roundRect">
            <a:avLst>
              <a:gd name="adj" fmla="val 7850"/>
            </a:avLst>
          </a:prstGeom>
          <a:ln w="38100">
            <a:solidFill>
              <a:srgbClr val="00206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>
              <a:lnSpc>
                <a:spcPts val="1800"/>
              </a:lnSpc>
            </a:pPr>
            <a:endParaRPr kumimoji="1" lang="en-US" altLang="ja-JP" sz="9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172393" y="318120"/>
            <a:ext cx="5400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25m</a:t>
            </a:r>
            <a:r>
              <a:rPr kumimoji="1"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プール個人利用 </a:t>
            </a:r>
            <a:r>
              <a:rPr kumimoji="1"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 </a:t>
            </a:r>
            <a:r>
              <a:rPr kumimoji="1"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流れ</a:t>
            </a:r>
            <a:endParaRPr kumimoji="1" lang="ja-JP" altLang="en-US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05" name="テキスト ボックス 204"/>
          <p:cNvSpPr txBox="1"/>
          <p:nvPr/>
        </p:nvSpPr>
        <p:spPr>
          <a:xfrm>
            <a:off x="961057" y="10131220"/>
            <a:ext cx="57340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横浜市スポーツ医科学センター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061503" y="1216742"/>
            <a:ext cx="3709808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2000" b="1" dirty="0">
                <a:latin typeface="+mn-ea"/>
              </a:rPr>
              <a:t>＊ご利用当日のフロー＊</a:t>
            </a:r>
            <a:endParaRPr kumimoji="1" lang="en-US" altLang="ja-JP" sz="2000" b="1" dirty="0">
              <a:latin typeface="+mn-ea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84195C67-AE1A-4CB0-B45E-F007D2F92EFA}"/>
              </a:ext>
            </a:extLst>
          </p:cNvPr>
          <p:cNvGrpSpPr/>
          <p:nvPr/>
        </p:nvGrpSpPr>
        <p:grpSpPr>
          <a:xfrm>
            <a:off x="530297" y="1763426"/>
            <a:ext cx="2819606" cy="6333719"/>
            <a:chOff x="530297" y="1763426"/>
            <a:chExt cx="2819606" cy="6333719"/>
          </a:xfrm>
        </p:grpSpPr>
        <p:sp>
          <p:nvSpPr>
            <p:cNvPr id="59" name="下矢印 58"/>
            <p:cNvSpPr/>
            <p:nvPr/>
          </p:nvSpPr>
          <p:spPr>
            <a:xfrm>
              <a:off x="1713981" y="3065716"/>
              <a:ext cx="319842" cy="29071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E9B6B1D2-0874-42F6-AB65-88D01E256789}"/>
                </a:ext>
              </a:extLst>
            </p:cNvPr>
            <p:cNvGrpSpPr/>
            <p:nvPr/>
          </p:nvGrpSpPr>
          <p:grpSpPr>
            <a:xfrm>
              <a:off x="530297" y="1763426"/>
              <a:ext cx="2819606" cy="6333719"/>
              <a:chOff x="1002477" y="1763426"/>
              <a:chExt cx="2786556" cy="6062034"/>
            </a:xfrm>
          </p:grpSpPr>
          <p:sp>
            <p:nvSpPr>
              <p:cNvPr id="36" name="テキスト ボックス 35"/>
              <p:cNvSpPr txBox="1"/>
              <p:nvPr/>
            </p:nvSpPr>
            <p:spPr>
              <a:xfrm>
                <a:off x="1002477" y="4451780"/>
                <a:ext cx="2670103" cy="64633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en-US" altLang="ja-JP" sz="12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25</a:t>
                </a:r>
                <a:r>
                  <a:rPr kumimoji="1" lang="ja-JP" altLang="en-US" sz="12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ｍプール受付スタッフに、</a:t>
                </a:r>
                <a:endParaRPr kumimoji="1" lang="en-US" altLang="ja-JP" sz="1200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algn="ctr"/>
                <a:r>
                  <a:rPr kumimoji="1" lang="ja-JP" altLang="en-US" sz="12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更衣室ロッカーキー（リストバンド）を提示し更衣室へ移動する</a:t>
                </a:r>
                <a:endParaRPr kumimoji="1" lang="en-US" altLang="ja-JP" sz="1200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37" name="テキスト ボックス 36"/>
              <p:cNvSpPr txBox="1"/>
              <p:nvPr/>
            </p:nvSpPr>
            <p:spPr>
              <a:xfrm>
                <a:off x="1012088" y="5687879"/>
                <a:ext cx="2631918" cy="27699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2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プール利用開始</a:t>
                </a:r>
                <a:r>
                  <a:rPr kumimoji="1" lang="en-US" altLang="ja-JP" sz="12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【</a:t>
                </a:r>
                <a:r>
                  <a:rPr kumimoji="1" lang="ja-JP" altLang="en-US" sz="12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入水</a:t>
                </a:r>
                <a:r>
                  <a:rPr kumimoji="1" lang="en-US" altLang="ja-JP" sz="12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】</a:t>
                </a:r>
                <a:r>
                  <a:rPr kumimoji="1" lang="ja-JP" altLang="en-US" sz="12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endParaRPr kumimoji="1" lang="en-US" altLang="ja-JP" sz="1200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42" name="テキスト ボックス 41"/>
              <p:cNvSpPr txBox="1"/>
              <p:nvPr/>
            </p:nvSpPr>
            <p:spPr>
              <a:xfrm>
                <a:off x="1002477" y="7295226"/>
                <a:ext cx="2786556" cy="53023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2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更衣後、退出。</a:t>
                </a:r>
                <a:endParaRPr kumimoji="1" lang="en-US" altLang="ja-JP" sz="1200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algn="ctr"/>
                <a:r>
                  <a:rPr kumimoji="1" lang="en-US" altLang="ja-JP" sz="9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※</a:t>
                </a:r>
                <a:r>
                  <a:rPr kumimoji="1" lang="ja-JP" altLang="en-US" sz="9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更衣室ロッカーキー（リストバンド）を総合受付</a:t>
                </a:r>
              </a:p>
              <a:p>
                <a:pPr algn="ctr"/>
                <a:r>
                  <a:rPr kumimoji="1" lang="ja-JP" altLang="en-US" sz="9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に返却。閉館時間前に必ず返却してください。</a:t>
                </a:r>
              </a:p>
            </p:txBody>
          </p:sp>
          <p:sp>
            <p:nvSpPr>
              <p:cNvPr id="6" name="下矢印 5"/>
              <p:cNvSpPr/>
              <p:nvPr/>
            </p:nvSpPr>
            <p:spPr>
              <a:xfrm>
                <a:off x="2178583" y="2166343"/>
                <a:ext cx="303500" cy="307709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/>
              </a:p>
            </p:txBody>
          </p:sp>
          <p:sp>
            <p:nvSpPr>
              <p:cNvPr id="60" name="下矢印 59"/>
              <p:cNvSpPr/>
              <p:nvPr/>
            </p:nvSpPr>
            <p:spPr>
              <a:xfrm>
                <a:off x="2172286" y="4046418"/>
                <a:ext cx="316093" cy="303548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 dirty="0"/>
              </a:p>
            </p:txBody>
          </p:sp>
          <p:sp>
            <p:nvSpPr>
              <p:cNvPr id="61" name="下矢印 60"/>
              <p:cNvSpPr/>
              <p:nvPr/>
            </p:nvSpPr>
            <p:spPr>
              <a:xfrm>
                <a:off x="2183540" y="6093425"/>
                <a:ext cx="293586" cy="281180"/>
              </a:xfrm>
              <a:prstGeom prst="downArrow">
                <a:avLst>
                  <a:gd name="adj1" fmla="val 50000"/>
                  <a:gd name="adj2" fmla="val 53264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 dirty="0"/>
              </a:p>
            </p:txBody>
          </p:sp>
          <p:sp>
            <p:nvSpPr>
              <p:cNvPr id="23" name="テキスト ボックス 22"/>
              <p:cNvSpPr txBox="1"/>
              <p:nvPr/>
            </p:nvSpPr>
            <p:spPr>
              <a:xfrm>
                <a:off x="1009528" y="3431779"/>
                <a:ext cx="2663052" cy="467268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2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更衣室ロッカーキー</a:t>
                </a:r>
                <a:endParaRPr kumimoji="1" lang="en-US" altLang="ja-JP" sz="1200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algn="ctr"/>
                <a:r>
                  <a:rPr kumimoji="1" lang="ja-JP" altLang="en-US" sz="12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（リストバンド）を受け取る</a:t>
                </a:r>
                <a:endParaRPr kumimoji="1" lang="en-US" altLang="ja-JP" sz="1600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8" name="テキスト ボックス 17"/>
              <p:cNvSpPr txBox="1"/>
              <p:nvPr/>
            </p:nvSpPr>
            <p:spPr>
              <a:xfrm>
                <a:off x="1034508" y="6510774"/>
                <a:ext cx="2663052" cy="27699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2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プール利用終了</a:t>
                </a:r>
                <a:r>
                  <a:rPr kumimoji="1" lang="en-US" altLang="ja-JP" sz="12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【</a:t>
                </a:r>
                <a:r>
                  <a:rPr kumimoji="1" lang="ja-JP" altLang="en-US" sz="12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退水</a:t>
                </a:r>
                <a:r>
                  <a:rPr kumimoji="1" lang="en-US" altLang="ja-JP" sz="12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】</a:t>
                </a:r>
                <a:r>
                  <a:rPr kumimoji="1" lang="ja-JP" altLang="en-US" sz="12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　</a:t>
                </a:r>
                <a:endParaRPr kumimoji="1" lang="en-US" altLang="ja-JP" sz="1200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9" name="下矢印 18"/>
              <p:cNvSpPr/>
              <p:nvPr/>
            </p:nvSpPr>
            <p:spPr>
              <a:xfrm>
                <a:off x="2183540" y="6910841"/>
                <a:ext cx="293586" cy="281180"/>
              </a:xfrm>
              <a:prstGeom prst="downArrow">
                <a:avLst>
                  <a:gd name="adj1" fmla="val 50000"/>
                  <a:gd name="adj2" fmla="val 53264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/>
              </a:p>
            </p:txBody>
          </p:sp>
          <p:sp>
            <p:nvSpPr>
              <p:cNvPr id="21" name="テキスト ボックス 20"/>
              <p:cNvSpPr txBox="1"/>
              <p:nvPr/>
            </p:nvSpPr>
            <p:spPr>
              <a:xfrm>
                <a:off x="1017092" y="2581846"/>
                <a:ext cx="2655488" cy="27699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2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利用料金をお支払い</a:t>
                </a:r>
                <a:endParaRPr kumimoji="1" lang="en-US" altLang="ja-JP" sz="1200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22" name="下矢印 21"/>
              <p:cNvSpPr/>
              <p:nvPr/>
            </p:nvSpPr>
            <p:spPr>
              <a:xfrm>
                <a:off x="2185715" y="5267488"/>
                <a:ext cx="289236" cy="303548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/>
              </a:p>
            </p:txBody>
          </p:sp>
          <p:sp>
            <p:nvSpPr>
              <p:cNvPr id="20" name="テキスト ボックス 19">
                <a:extLst>
                  <a:ext uri="{FF2B5EF4-FFF2-40B4-BE49-F238E27FC236}">
                    <a16:creationId xmlns:a16="http://schemas.microsoft.com/office/drawing/2014/main" id="{F2E2CACD-1ABC-46A3-BB77-EE4D693419E5}"/>
                  </a:ext>
                </a:extLst>
              </p:cNvPr>
              <p:cNvSpPr txBox="1"/>
              <p:nvPr/>
            </p:nvSpPr>
            <p:spPr>
              <a:xfrm>
                <a:off x="1012088" y="1763426"/>
                <a:ext cx="2660492" cy="27699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2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総合受付にて、</a:t>
                </a:r>
                <a:r>
                  <a:rPr kumimoji="1" lang="en-US" altLang="ja-JP" sz="12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ID</a:t>
                </a:r>
                <a:r>
                  <a:rPr kumimoji="1" lang="ja-JP" altLang="en-US" sz="12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カードを提示する</a:t>
                </a:r>
                <a:endParaRPr kumimoji="1" lang="en-US" altLang="ja-JP" sz="1200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66BFD674-84B3-41C5-8292-99D67492A81C}"/>
              </a:ext>
            </a:extLst>
          </p:cNvPr>
          <p:cNvGrpSpPr/>
          <p:nvPr/>
        </p:nvGrpSpPr>
        <p:grpSpPr>
          <a:xfrm>
            <a:off x="545085" y="8207608"/>
            <a:ext cx="6363020" cy="1593965"/>
            <a:chOff x="818380" y="8191082"/>
            <a:chExt cx="6918580" cy="1593965"/>
          </a:xfrm>
        </p:grpSpPr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1B488437-DA2B-498A-8E44-BF2A02215849}"/>
                </a:ext>
              </a:extLst>
            </p:cNvPr>
            <p:cNvSpPr txBox="1"/>
            <p:nvPr/>
          </p:nvSpPr>
          <p:spPr>
            <a:xfrm>
              <a:off x="818380" y="8884801"/>
              <a:ext cx="6532806" cy="900246"/>
            </a:xfrm>
            <a:prstGeom prst="rect">
              <a:avLst/>
            </a:prstGeom>
            <a:noFill/>
            <a:ln>
              <a:noFill/>
              <a:prstDash val="sysDash"/>
            </a:ln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u"/>
              </a:pPr>
              <a:r>
                <a:rPr kumimoji="1" lang="ja-JP" altLang="en-US" sz="1050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平熱を超える発熱</a:t>
              </a:r>
            </a:p>
            <a:p>
              <a:pPr marL="171450" indent="-171450">
                <a:buFont typeface="Wingdings" panose="05000000000000000000" pitchFamily="2" charset="2"/>
                <a:buChar char="u"/>
              </a:pPr>
              <a:r>
                <a:rPr kumimoji="1" lang="ja-JP" altLang="en-US" sz="1050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咳、のどの痛みなど風邪の症状</a:t>
              </a:r>
            </a:p>
            <a:p>
              <a:pPr marL="171450" indent="-171450">
                <a:buFont typeface="Wingdings" panose="05000000000000000000" pitchFamily="2" charset="2"/>
                <a:buChar char="u"/>
              </a:pPr>
              <a:r>
                <a:rPr kumimoji="1" lang="ja-JP" altLang="en-US" sz="1050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だるさ、倦怠感、息苦しさ</a:t>
              </a:r>
            </a:p>
            <a:p>
              <a:pPr marL="171450" indent="-171450">
                <a:buFont typeface="Wingdings" panose="05000000000000000000" pitchFamily="2" charset="2"/>
                <a:buChar char="u"/>
              </a:pPr>
              <a:r>
                <a:rPr kumimoji="1" lang="ja-JP" altLang="en-US" sz="1050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嗅覚や味覚の異常</a:t>
              </a:r>
            </a:p>
            <a:p>
              <a:pPr marL="171450" indent="-171450">
                <a:buFont typeface="Wingdings" panose="05000000000000000000" pitchFamily="2" charset="2"/>
                <a:buChar char="u"/>
              </a:pPr>
              <a:r>
                <a:rPr kumimoji="1" lang="ja-JP" altLang="en-US" sz="1050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体が重く感じる、疲れやすい等</a:t>
              </a:r>
              <a:endParaRPr kumimoji="1" lang="en-US" altLang="ja-JP" sz="105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A0199871-9FA8-4330-A8A3-658B38EE9AB5}"/>
                </a:ext>
              </a:extLst>
            </p:cNvPr>
            <p:cNvSpPr txBox="1"/>
            <p:nvPr/>
          </p:nvSpPr>
          <p:spPr>
            <a:xfrm>
              <a:off x="818380" y="8191082"/>
              <a:ext cx="6498770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1600" b="1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体調不良時の利用自粛</a:t>
              </a:r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8E317406-CCDD-498C-9EBE-D5161D187A7F}"/>
                </a:ext>
              </a:extLst>
            </p:cNvPr>
            <p:cNvSpPr txBox="1"/>
            <p:nvPr/>
          </p:nvSpPr>
          <p:spPr>
            <a:xfrm>
              <a:off x="846064" y="8479553"/>
              <a:ext cx="6890896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来館前に体調をご確認ください。下記のような体調不良や感染が疑われる症状のある場合は、</a:t>
              </a:r>
              <a:endParaRPr kumimoji="1" lang="en-US" altLang="ja-JP" sz="1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100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利用をご遠慮下さい。</a:t>
              </a:r>
              <a:endParaRPr kumimoji="1" lang="en-US" altLang="ja-JP" sz="1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ja-JP" altLang="en-US" sz="1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02A9886-D72A-4E64-8F6E-5DC1883938BA}"/>
              </a:ext>
            </a:extLst>
          </p:cNvPr>
          <p:cNvSpPr/>
          <p:nvPr/>
        </p:nvSpPr>
        <p:spPr>
          <a:xfrm>
            <a:off x="3360398" y="1643896"/>
            <a:ext cx="3785627" cy="1158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ロッカーキーの受け渡しには、</a:t>
            </a:r>
            <a:endParaRPr kumimoji="1" lang="en-US" altLang="ja-JP" sz="12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 当施設の</a:t>
            </a:r>
            <a:r>
              <a:rPr kumimoji="1" lang="en-US" altLang="ja-JP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ID</a:t>
            </a:r>
            <a:r>
              <a:rPr kumimoji="1"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カードが必要です。</a:t>
            </a:r>
          </a:p>
          <a:p>
            <a:r>
              <a:rPr kumimoji="1"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お忘れの場合には、ご利用いただけません。</a:t>
            </a:r>
            <a:endParaRPr kumimoji="1" lang="en-US" altLang="ja-JP" sz="12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未作成の方は、初回に登録作成してください。</a:t>
            </a: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FF905B57-BBBD-4FFB-9A9C-2F32F7A2BFC5}"/>
              </a:ext>
            </a:extLst>
          </p:cNvPr>
          <p:cNvGrpSpPr/>
          <p:nvPr/>
        </p:nvGrpSpPr>
        <p:grpSpPr>
          <a:xfrm>
            <a:off x="3453196" y="2912777"/>
            <a:ext cx="3600032" cy="5222795"/>
            <a:chOff x="3618062" y="3126796"/>
            <a:chExt cx="3600032" cy="3634680"/>
          </a:xfrm>
        </p:grpSpPr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A595C27B-6349-49DA-B015-E0174B8516D1}"/>
                </a:ext>
              </a:extLst>
            </p:cNvPr>
            <p:cNvSpPr txBox="1"/>
            <p:nvPr/>
          </p:nvSpPr>
          <p:spPr>
            <a:xfrm>
              <a:off x="4715433" y="3126796"/>
              <a:ext cx="1405290" cy="23560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1600" b="1" dirty="0">
                  <a:latin typeface="+mn-ea"/>
                </a:rPr>
                <a:t>注意事項</a:t>
              </a:r>
              <a:endParaRPr kumimoji="1" lang="en-US" altLang="ja-JP" sz="1600" b="1" dirty="0">
                <a:latin typeface="+mn-ea"/>
              </a:endParaRPr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49A4C285-97E3-422C-A986-E404AC1531FA}"/>
                </a:ext>
              </a:extLst>
            </p:cNvPr>
            <p:cNvSpPr txBox="1"/>
            <p:nvPr/>
          </p:nvSpPr>
          <p:spPr>
            <a:xfrm>
              <a:off x="3618062" y="3387987"/>
              <a:ext cx="3600032" cy="337348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r>
                <a:rPr lang="ja-JP" altLang="en-US" sz="1400" b="0" i="0" dirty="0">
                  <a:solidFill>
                    <a:srgbClr val="444444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・現在、医師から運動を制限されている方は、</a:t>
              </a:r>
              <a:endParaRPr lang="en-US" altLang="ja-JP" sz="1400" b="0" i="0" dirty="0">
                <a:solidFill>
                  <a:srgbClr val="444444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400" dirty="0">
                  <a:solidFill>
                    <a:srgbClr val="444444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ja-JP" altLang="en-US" sz="1400" b="0" i="0" dirty="0">
                  <a:solidFill>
                    <a:srgbClr val="444444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原則としてご利用いただけません。</a:t>
              </a:r>
              <a:endParaRPr lang="en-US" altLang="ja-JP" sz="1400" b="0" i="0" dirty="0">
                <a:solidFill>
                  <a:srgbClr val="444444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lang="en-US" altLang="ja-JP" sz="800" b="0" i="0" dirty="0">
                <a:solidFill>
                  <a:srgbClr val="444444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400" dirty="0">
                  <a:solidFill>
                    <a:srgbClr val="444444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・水泳帽、ゴーグルの貸出・販売はありませんので</a:t>
              </a:r>
              <a:endParaRPr lang="en-US" altLang="ja-JP" sz="1400" dirty="0">
                <a:solidFill>
                  <a:srgbClr val="444444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400" dirty="0">
                  <a:solidFill>
                    <a:srgbClr val="444444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ご持参ください。</a:t>
              </a:r>
              <a:endParaRPr lang="en-US" altLang="ja-JP" sz="1400" dirty="0">
                <a:solidFill>
                  <a:srgbClr val="444444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lang="en-US" altLang="ja-JP" sz="800" dirty="0">
                <a:solidFill>
                  <a:srgbClr val="444444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400" b="0" i="0" dirty="0">
                  <a:solidFill>
                    <a:srgbClr val="444444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・貴金属類（ネックレス・イヤリング・ピアス・腕時</a:t>
              </a:r>
              <a:endParaRPr lang="en-US" altLang="ja-JP" sz="1400" b="0" i="0" dirty="0">
                <a:solidFill>
                  <a:srgbClr val="444444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400" dirty="0">
                  <a:solidFill>
                    <a:srgbClr val="444444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ja-JP" altLang="en-US" sz="1400" b="0" i="0" dirty="0">
                  <a:solidFill>
                    <a:srgbClr val="444444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計等）やメガネ・つけ爪は危険防止のためはず</a:t>
              </a:r>
              <a:endParaRPr lang="en-US" altLang="ja-JP" sz="1400" b="0" i="0" dirty="0">
                <a:solidFill>
                  <a:srgbClr val="444444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400" dirty="0">
                  <a:solidFill>
                    <a:srgbClr val="444444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ja-JP" altLang="en-US" sz="1400" b="0" i="0" dirty="0">
                  <a:solidFill>
                    <a:srgbClr val="444444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してください。</a:t>
              </a:r>
              <a:endParaRPr lang="en-US" altLang="ja-JP" sz="1400" b="0" i="0" dirty="0">
                <a:solidFill>
                  <a:srgbClr val="444444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lang="en-US" altLang="ja-JP" sz="800" b="0" i="0" dirty="0">
                <a:solidFill>
                  <a:srgbClr val="444444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400" dirty="0">
                  <a:solidFill>
                    <a:srgbClr val="444444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・水質に影響を及ぼす、整髪料・化粧等は、</a:t>
              </a:r>
              <a:endParaRPr lang="en-US" altLang="ja-JP" sz="1400" dirty="0">
                <a:solidFill>
                  <a:srgbClr val="444444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400" dirty="0">
                  <a:solidFill>
                    <a:srgbClr val="444444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入水前に落としてください。</a:t>
              </a:r>
              <a:endParaRPr lang="en-US" altLang="ja-JP" sz="1400" dirty="0">
                <a:solidFill>
                  <a:srgbClr val="444444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lang="en-US" altLang="ja-JP" sz="800" dirty="0">
                <a:solidFill>
                  <a:srgbClr val="444444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400" b="0" i="0" dirty="0">
                  <a:solidFill>
                    <a:srgbClr val="444444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・タトゥー等がある方はラッシュガードやサポーター</a:t>
              </a:r>
            </a:p>
            <a:p>
              <a:r>
                <a:rPr lang="ja-JP" altLang="en-US" sz="1400" b="0" i="0" dirty="0">
                  <a:solidFill>
                    <a:srgbClr val="444444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　等の着用をお願いします。</a:t>
              </a:r>
              <a:endParaRPr lang="en-US" altLang="ja-JP" sz="1400" b="0" i="0" dirty="0">
                <a:solidFill>
                  <a:srgbClr val="444444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lang="en-US" altLang="ja-JP" sz="700" b="0" i="0" dirty="0">
                <a:solidFill>
                  <a:srgbClr val="444444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400" b="0" i="0" dirty="0">
                  <a:solidFill>
                    <a:srgbClr val="444444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・浮き輪・遊具等の持ち込みはできません。</a:t>
              </a:r>
              <a:endParaRPr lang="en-US" altLang="ja-JP" sz="1400" b="0" i="0" dirty="0">
                <a:solidFill>
                  <a:srgbClr val="444444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lang="en-US" altLang="ja-JP" sz="500" b="0" i="0" dirty="0">
                <a:solidFill>
                  <a:srgbClr val="444444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400" b="0" i="0" dirty="0">
                  <a:solidFill>
                    <a:srgbClr val="444444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・水分補給のための飲み物はフタのできる水筒や</a:t>
              </a:r>
              <a:endParaRPr lang="en-US" altLang="ja-JP" sz="1400" b="0" i="0" dirty="0">
                <a:solidFill>
                  <a:srgbClr val="444444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400" dirty="0">
                  <a:solidFill>
                    <a:srgbClr val="444444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ja-JP" altLang="en-US" sz="1400" b="0" i="0" dirty="0">
                  <a:solidFill>
                    <a:srgbClr val="444444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ペットボトルのみお持ち込みできます。</a:t>
              </a:r>
              <a:endParaRPr lang="en-US" altLang="ja-JP" sz="1400" b="0" i="0" dirty="0">
                <a:solidFill>
                  <a:srgbClr val="444444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lang="ja-JP" altLang="en-US" sz="700" b="0" i="0" dirty="0">
                <a:solidFill>
                  <a:srgbClr val="444444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400" b="0" i="0" dirty="0">
                  <a:solidFill>
                    <a:srgbClr val="444444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・飛び込みは禁止とさせていただきます。</a:t>
              </a:r>
              <a:endParaRPr lang="en-US" altLang="ja-JP" sz="1400" b="0" i="0" dirty="0">
                <a:solidFill>
                  <a:srgbClr val="444444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lang="en-US" altLang="ja-JP" sz="700" b="0" i="0" dirty="0">
                <a:solidFill>
                  <a:srgbClr val="444444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400" dirty="0">
                  <a:solidFill>
                    <a:srgbClr val="444444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・</a:t>
              </a:r>
              <a:r>
                <a:rPr lang="ja-JP" altLang="en-US" sz="1400" b="0" i="0" dirty="0">
                  <a:solidFill>
                    <a:srgbClr val="444444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更衣室は短時間（</a:t>
              </a:r>
              <a:r>
                <a:rPr lang="en-US" altLang="ja-JP" sz="1400" b="0" i="0" dirty="0">
                  <a:solidFill>
                    <a:srgbClr val="444444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15</a:t>
              </a:r>
              <a:r>
                <a:rPr lang="ja-JP" altLang="en-US" sz="1400" b="0" i="0" dirty="0">
                  <a:solidFill>
                    <a:srgbClr val="444444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分程度）でのご利用に</a:t>
              </a:r>
            </a:p>
            <a:p>
              <a:r>
                <a:rPr lang="ja-JP" altLang="en-US" sz="1400" b="0" i="0" dirty="0">
                  <a:solidFill>
                    <a:srgbClr val="444444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　ご協力下さい。ドライヤーは、</a:t>
              </a:r>
              <a:r>
                <a:rPr lang="en-US" altLang="ja-JP" sz="1400" b="0" i="0" dirty="0">
                  <a:solidFill>
                    <a:srgbClr val="444444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1</a:t>
              </a:r>
              <a:r>
                <a:rPr lang="ja-JP" altLang="en-US" sz="1400" b="0" i="0" dirty="0">
                  <a:solidFill>
                    <a:srgbClr val="444444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タップにつき</a:t>
              </a:r>
            </a:p>
            <a:p>
              <a:r>
                <a:rPr lang="ja-JP" altLang="en-US" sz="1400" b="0" i="0" dirty="0">
                  <a:solidFill>
                    <a:srgbClr val="444444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en-US" altLang="ja-JP" sz="1400" b="0" i="0" dirty="0">
                  <a:solidFill>
                    <a:srgbClr val="444444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1,300W</a:t>
              </a:r>
              <a:r>
                <a:rPr lang="ja-JP" altLang="en-US" sz="1400" b="0" i="0" dirty="0">
                  <a:solidFill>
                    <a:srgbClr val="444444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以下でご利用ください。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23159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6177</TotalTime>
  <Words>808</Words>
  <Application>Microsoft Office PowerPoint</Application>
  <PresentationFormat>ユーザー設定</PresentationFormat>
  <Paragraphs>128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BIZ UDPゴシック</vt:lpstr>
      <vt:lpstr>HGPｺﾞｼｯｸM</vt:lpstr>
      <vt:lpstr>Meiryo UI</vt:lpstr>
      <vt:lpstr>メイリオ</vt:lpstr>
      <vt:lpstr>游ゴシック</vt:lpstr>
      <vt:lpstr>游ゴシック Light</vt:lpstr>
      <vt:lpstr>Arial</vt:lpstr>
      <vt:lpstr>Montserrat</vt:lpstr>
      <vt:lpstr>Wingdings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福島 真衣</dc:creator>
  <cp:lastModifiedBy>宮﨑 英樹</cp:lastModifiedBy>
  <cp:revision>340</cp:revision>
  <cp:lastPrinted>2026-03-31T11:33:41Z</cp:lastPrinted>
  <dcterms:modified xsi:type="dcterms:W3CDTF">2026-03-31T12:26:15Z</dcterms:modified>
</cp:coreProperties>
</file>